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9" r:id="rId1"/>
  </p:sldMasterIdLst>
  <p:notesMasterIdLst>
    <p:notesMasterId r:id="rId9"/>
  </p:notesMasterIdLst>
  <p:sldIdLst>
    <p:sldId id="256" r:id="rId2"/>
    <p:sldId id="274" r:id="rId3"/>
    <p:sldId id="257" r:id="rId4"/>
    <p:sldId id="275" r:id="rId5"/>
    <p:sldId id="276" r:id="rId6"/>
    <p:sldId id="277" r:id="rId7"/>
    <p:sldId id="27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3-07T18:28:09.85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2245 377,'-11'-10,"-1"2,-1-1,1 2,-1 0,-1 0,1 1,-6-1,-7-4,-131-54,-41-20,150 64,-2 2,0 2,-40-8,-157-22,164 35,-1 4,0 4,-1 3,1 4,-6 4,50-1,0 2,0 1,1 2,1 2,0 2,0 1,2 2,0 1,1 2,1 1,1 2,2 1,0 2,1 1,-23 29,37-33,1 2,1-1,1 2,1 0,1 0,-2 11,-3 8,3-7,1 1,3 0,1 0,2 1,0 20,0 69,6 7,0-102,1-29,0 84,5 21,-2-80,1-1,1 1,2-1,1 0,6 12,96 219,-94-217,2-1,1-1,3 0,1-2,2-1,1-1,3-1,0-2,12 8,90 80,5-6,6-6,56 29,-130-101,1-2,2-4,1-3,9 0,6 3,14 7,2-4,101 20,-33-22,1-8,1-7,129-5,-264-14,194-7,-190 3,-1-1,1-3,-1-2,18-7,48-23,-1-5,45-29,-134 65,0-1,-1-1,0-1,-1-1,0 0,-1 0,-1-2,0 0,-1-1,-1 0,0 0,-1-2,-1 1,-1-1,0-1,-1 0,1-8,116-327,-119 336,-1-1,-1 0,-1 0,-1 0,0 0,-1-1,-2 1,0 0,0 0,-2-1,0 1,-2 1,0-1,-1 1,-2-3,-27-50,-3 1,-26-33,52 81,0 0,2-1,-4-11,-15-33,-2 2,17 31,-3 1,0 1,-2 0,-2 1,-18-21,14 24,1 0,1-2,2-1,1 0,2-2,-11-25,20 40,0 2,-2-1,0 1,-1 1,0 0,-1 1,-1 0,-6-4,-3-5,1 0,-8-12,11 12,-1 1,-10-8,-16-18,-6-5,-52-41,51 47,24 16,21 22,1 1,-1 0,-1 0,-3-1,-28-21,19 13,-1 1,0 1,-1 0,-1 2,0 1,0 1,-20-5,-18-6,46 16,0 0,-1 1,0 1,1 0,-10 0,-66-8,51 5,-1 3,-4 0,17 3,1-3,-14-3,14 2,-1 1,-11 1,9 2,0 0,0 3,0 0,0 2,-21 6,35-6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B1221-D0AA-4E0D-8019-A5971709D3F8}" type="datetimeFigureOut">
              <a:rPr lang="en-CA" smtClean="0"/>
              <a:t>2019-03-08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BCCC7-733F-4B3B-ADA5-DA9D7C3B44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5561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March 8,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82224-DE93-44C3-92D4-C8677B136A3A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764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March 8,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82224-DE93-44C3-92D4-C8677B136A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3573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March 8,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82224-DE93-44C3-92D4-C8677B136A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1410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March 8,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82224-DE93-44C3-92D4-C8677B136A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4223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March 8,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82224-DE93-44C3-92D4-C8677B136A3A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151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March 8,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82224-DE93-44C3-92D4-C8677B136A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7593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March 8,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82224-DE93-44C3-92D4-C8677B136A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7711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March 8,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82224-DE93-44C3-92D4-C8677B136A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7883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March 8,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82224-DE93-44C3-92D4-C8677B136A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3358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CA"/>
              <a:t>March 8,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E82224-DE93-44C3-92D4-C8677B136A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6262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March 8,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82224-DE93-44C3-92D4-C8677B136A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9366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CA"/>
              <a:t>March 8,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3E82224-DE93-44C3-92D4-C8677B136A3A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823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tscassa@uottawa.c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32DD9-DA6B-411C-B5A6-DCAA6376AE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Governance &amp; the Sidewalk Toronto Smart Cities Project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7027F1-ED5F-4277-B83B-696BCB618A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Teresa Scassa</a:t>
            </a:r>
          </a:p>
          <a:p>
            <a:r>
              <a:rPr lang="en-US" sz="1800" dirty="0"/>
              <a:t>Canada Research Chair in Information Law and Policy</a:t>
            </a:r>
          </a:p>
          <a:p>
            <a:r>
              <a:rPr lang="en-US" sz="1800" dirty="0"/>
              <a:t>Faculty of Law, University of Ottawa</a:t>
            </a:r>
          </a:p>
          <a:p>
            <a:r>
              <a:rPr lang="en-US" sz="1800" dirty="0"/>
              <a:t>March 8, 2019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465720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97B4E-1FC2-4696-AAFE-78EC52B74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Quayside and Waterfront Toronto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71F71-0F7A-4279-A697-08B5AD410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1A9C88-1B6F-4BE7-8F75-F3A91053A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899" y="1666428"/>
            <a:ext cx="9703162" cy="460242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622D6C0-B7E5-441E-8749-44101C586AB4}"/>
                  </a:ext>
                </a:extLst>
              </p14:cNvPr>
              <p14:cNvContentPartPr/>
              <p14:nvPr/>
            </p14:nvContentPartPr>
            <p14:xfrm>
              <a:off x="6195873" y="2305475"/>
              <a:ext cx="1432080" cy="1121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622D6C0-B7E5-441E-8749-44101C586A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86873" y="2296835"/>
                <a:ext cx="1449720" cy="11394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71B4ED-6A2E-4A91-A65A-6EDA24CA0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March 8, 2019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979AD52-C9FC-40B4-B7BF-BB4B72AEE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82224-DE93-44C3-92D4-C8677B136A3A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1383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RFP (March 17, 2017) and selection of successful bidder (October 2017)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Framework Agreement (October 16, 2017)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First Sidewalk Toronto ‘Community Town Hall’ (November 2017)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Sidewalk Toronto Public Roundtables (March 2018 to present)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Creation of Waterfront Toronto Digital Strategy Advisory Panel (April 2018)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PDA (July 31, 2018)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Sidewalk Labs Digital Governance Proposals (October 2018)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92D050"/>
                </a:solidFill>
              </a:rPr>
              <a:t>First Waterfront Toronto “Civic Lab” (November 23, 2018)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MIDP – First draft “early 2019”</a:t>
            </a:r>
          </a:p>
          <a:p>
            <a:endParaRPr lang="en-US" dirty="0"/>
          </a:p>
          <a:p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DAF8C-B09E-48C2-9C45-F6869839B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March 8,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5C5A7C-16F4-4761-BACE-BD9452458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82224-DE93-44C3-92D4-C8677B136A3A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0865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B3148-7E45-49AF-ADEE-6F8CD8BF4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governance challenges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EC0EA-0612-428F-83D4-112043197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Hi-tech/innovation dimensions of project completely overshadowed human dimensions</a:t>
            </a:r>
          </a:p>
          <a:p>
            <a:r>
              <a:rPr lang="en-US" sz="2800" dirty="0"/>
              <a:t>Real-estate component remains a complicating factor</a:t>
            </a:r>
          </a:p>
          <a:p>
            <a:r>
              <a:rPr lang="en-US" sz="2800" dirty="0"/>
              <a:t>Project conception bred mistrust and caused inherent governance problems</a:t>
            </a:r>
          </a:p>
          <a:p>
            <a:r>
              <a:rPr lang="en-US" sz="2800" dirty="0"/>
              <a:t>Privacy by design approach was entire initial privacy response</a:t>
            </a:r>
          </a:p>
          <a:p>
            <a:r>
              <a:rPr lang="en-US" sz="2800" dirty="0"/>
              <a:t>U.S./Canadian culture shock (?)/rejecting data colonialism (?)</a:t>
            </a:r>
          </a:p>
          <a:p>
            <a:r>
              <a:rPr lang="en-US" sz="2800" dirty="0"/>
              <a:t>Inadequate law and policy infrastructure at provincial and federal levels in Canada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B0F66-A63A-4FB9-B5FC-CD36B3962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March 8,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AC8339-95FF-4C1D-B6AB-24396CD05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82224-DE93-44C3-92D4-C8677B136A3A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633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31236-B9E3-4777-9777-8F2380D87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96473"/>
          </a:xfrm>
        </p:spPr>
        <p:txBody>
          <a:bodyPr/>
          <a:lstStyle/>
          <a:p>
            <a:r>
              <a:rPr lang="en-US" dirty="0"/>
              <a:t>Sidewalks Lab proposal: Civic Data Trust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0BD12-ADF6-46DE-91A7-B2484CC0D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E9262C5-B946-4A49-9B45-4D45037B35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514124"/>
              </p:ext>
            </p:extLst>
          </p:nvPr>
        </p:nvGraphicFramePr>
        <p:xfrm>
          <a:off x="497150" y="1186944"/>
          <a:ext cx="11070454" cy="5045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5227">
                  <a:extLst>
                    <a:ext uri="{9D8B030D-6E8A-4147-A177-3AD203B41FA5}">
                      <a16:colId xmlns:a16="http://schemas.microsoft.com/office/drawing/2014/main" val="3431159745"/>
                    </a:ext>
                  </a:extLst>
                </a:gridCol>
                <a:gridCol w="5535227">
                  <a:extLst>
                    <a:ext uri="{9D8B030D-6E8A-4147-A177-3AD203B41FA5}">
                      <a16:colId xmlns:a16="http://schemas.microsoft.com/office/drawing/2014/main" val="229098936"/>
                    </a:ext>
                  </a:extLst>
                </a:gridCol>
              </a:tblGrid>
              <a:tr h="363985">
                <a:tc>
                  <a:txBody>
                    <a:bodyPr/>
                    <a:lstStyle/>
                    <a:p>
                      <a:r>
                        <a:rPr lang="en-US" dirty="0"/>
                        <a:t>Promise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Problem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863340"/>
                  </a:ext>
                </a:extLst>
              </a:tr>
              <a:tr h="606278">
                <a:tc>
                  <a:txBody>
                    <a:bodyPr/>
                    <a:lstStyle/>
                    <a:p>
                      <a:r>
                        <a:rPr lang="en-US" dirty="0"/>
                        <a:t>Civic Data Trust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Data or Digital Trust? What is a civic data trust? Consistency with Canadian law? Who is responsible for creating it and who pays?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0538485"/>
                  </a:ext>
                </a:extLst>
              </a:tr>
              <a:tr h="677245">
                <a:tc>
                  <a:txBody>
                    <a:bodyPr/>
                    <a:lstStyle/>
                    <a:p>
                      <a:r>
                        <a:rPr lang="en-US" dirty="0"/>
                        <a:t>To control collection and use of  “urban data”; possibly to host the data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What is included/excluded from this definition?</a:t>
                      </a:r>
                    </a:p>
                    <a:p>
                      <a:r>
                        <a:rPr lang="en-US" dirty="0"/>
                        <a:t>How to reconcile with public sector data protection laws?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7744958"/>
                  </a:ext>
                </a:extLst>
              </a:tr>
              <a:tr h="675846">
                <a:tc>
                  <a:txBody>
                    <a:bodyPr/>
                    <a:lstStyle/>
                    <a:p>
                      <a:r>
                        <a:rPr lang="en-US" dirty="0"/>
                        <a:t>Responsible Data Use Guidelines</a:t>
                      </a:r>
                    </a:p>
                    <a:p>
                      <a:r>
                        <a:rPr lang="en-US" dirty="0"/>
                        <a:t>Responsible Data Impact Assessment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How can this be reconciled with the role of the public sector?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59786"/>
                  </a:ext>
                </a:extLst>
              </a:tr>
              <a:tr h="417250">
                <a:tc>
                  <a:txBody>
                    <a:bodyPr/>
                    <a:lstStyle/>
                    <a:p>
                      <a:r>
                        <a:rPr lang="en-US" dirty="0"/>
                        <a:t>Open by default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 recovery or other model?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970987"/>
                  </a:ext>
                </a:extLst>
              </a:tr>
              <a:tr h="677245">
                <a:tc>
                  <a:txBody>
                    <a:bodyPr/>
                    <a:lstStyle/>
                    <a:p>
                      <a:r>
                        <a:rPr lang="en-US" dirty="0"/>
                        <a:t>Independent Governance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Independent from whom? Who governs? On what terms? Set by who and how?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947778"/>
                  </a:ext>
                </a:extLst>
              </a:tr>
              <a:tr h="677245">
                <a:tc>
                  <a:txBody>
                    <a:bodyPr/>
                    <a:lstStyle/>
                    <a:p>
                      <a:r>
                        <a:rPr lang="en-US" dirty="0"/>
                        <a:t>Rules applicable to all parties collecting or using data in the physical environment in Quayside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How are “all parties” defined? Government? Journalists? Researchers? Citizen science?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738142"/>
                  </a:ext>
                </a:extLst>
              </a:tr>
              <a:tr h="606278">
                <a:tc>
                  <a:txBody>
                    <a:bodyPr/>
                    <a:lstStyle/>
                    <a:p>
                      <a:r>
                        <a:rPr lang="en-US" dirty="0"/>
                        <a:t>Collection and use guided by a charter focused on benefits to the community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Defined how and by whom?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1735456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4BAD79-7E6F-4B61-8C40-9C9066D5C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March 8,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7AD6E8-F657-4FC1-97EF-8CCF6A262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82224-DE93-44C3-92D4-C8677B136A3A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8963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B13DF-6289-4B0D-BCAA-A7154135B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Urban data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A24BE-5D51-4305-982F-7533E33FB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Defined by Sidewalk Labs as : “data collected in a physical space in the city”, including:</a:t>
            </a:r>
          </a:p>
          <a:p>
            <a:pPr lvl="1"/>
            <a:r>
              <a:rPr lang="en-US" sz="2000" dirty="0"/>
              <a:t>Public spaces (streets, squares, plazas, parks and open spaces)</a:t>
            </a:r>
          </a:p>
          <a:p>
            <a:pPr lvl="1"/>
            <a:r>
              <a:rPr lang="en-US" sz="2000" dirty="0"/>
              <a:t>Private spaces accessible to the public, such as building lobbies, courtyards, ground-floor markets, and retail stores</a:t>
            </a:r>
          </a:p>
          <a:p>
            <a:pPr lvl="1"/>
            <a:r>
              <a:rPr lang="en-US" sz="2000" dirty="0"/>
              <a:t>Private spaces not controlled by those who occupy them (e.g. apartment tenants)</a:t>
            </a:r>
          </a:p>
          <a:p>
            <a:r>
              <a:rPr lang="en-US" sz="2400" dirty="0"/>
              <a:t>Potentially hugely overinclusive (e.g.: why would security camera footage in a building lobby go into the data trust and be considered for reuse?)</a:t>
            </a:r>
          </a:p>
          <a:p>
            <a:r>
              <a:rPr lang="en-US" sz="2400" dirty="0"/>
              <a:t>Potentially greatly underinclusive (e.g.: what infrastructure, utility or other data might have a broader public interest)?</a:t>
            </a:r>
          </a:p>
          <a:p>
            <a:r>
              <a:rPr lang="en-US" sz="2400" dirty="0"/>
              <a:t>What underlies/motivates this conception of “urban data”?</a:t>
            </a:r>
            <a:endParaRPr lang="en-CA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DD7AF-EA5D-4363-8E38-CF13803E6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March 8,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406A81-419B-4F85-ABB5-D73268DBC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82224-DE93-44C3-92D4-C8677B136A3A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3220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29797-EC05-4390-B423-A416F7BED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65810-50DF-4C0B-8D72-AD9612E41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tscassa@uottawa.ca</a:t>
            </a:r>
            <a:endParaRPr lang="en-US" dirty="0"/>
          </a:p>
          <a:p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370BB-B596-4BFB-AB75-6A4EE32D0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March 8,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C17F60-7492-4182-A868-52A1D94D2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82224-DE93-44C3-92D4-C8677B136A3A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06316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225</TotalTime>
  <Words>535</Words>
  <Application>Microsoft Office PowerPoint</Application>
  <PresentationFormat>Widescreen</PresentationFormat>
  <Paragraphs>64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Calibri Light</vt:lpstr>
      <vt:lpstr>Wingdings</vt:lpstr>
      <vt:lpstr>Retrospect</vt:lpstr>
      <vt:lpstr>Data Governance &amp; the Sidewalk Toronto Smart Cities Project</vt:lpstr>
      <vt:lpstr>Quayside and Waterfront Toronto</vt:lpstr>
      <vt:lpstr>Timeline</vt:lpstr>
      <vt:lpstr>Data governance challenges</vt:lpstr>
      <vt:lpstr>Sidewalks Lab proposal: Civic Data Trust</vt:lpstr>
      <vt:lpstr>Urban data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Governance &amp; the Sidewalk Toronto Smart Cities Project</dc:title>
  <dc:creator>Teresa Scassa</dc:creator>
  <cp:lastModifiedBy>Teresa Scassa</cp:lastModifiedBy>
  <cp:revision>20</cp:revision>
  <dcterms:created xsi:type="dcterms:W3CDTF">2019-03-07T12:07:08Z</dcterms:created>
  <dcterms:modified xsi:type="dcterms:W3CDTF">2019-03-08T07:27:12Z</dcterms:modified>
</cp:coreProperties>
</file>